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58" r:id="rId4"/>
    <p:sldId id="262" r:id="rId5"/>
    <p:sldId id="263" r:id="rId6"/>
    <p:sldId id="259" r:id="rId7"/>
    <p:sldId id="264" r:id="rId8"/>
    <p:sldId id="265" r:id="rId9"/>
    <p:sldId id="260" r:id="rId10"/>
    <p:sldId id="261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B9C4-D375-465E-8EA2-89609EEB5853}" type="datetimeFigureOut">
              <a:rPr lang="cs-CZ" smtClean="0"/>
              <a:t>18.1.2015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85C-1CCA-4970-814E-0AAC35CF6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42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B9C4-D375-465E-8EA2-89609EEB5853}" type="datetimeFigureOut">
              <a:rPr lang="cs-CZ" smtClean="0"/>
              <a:t>18.1.2015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85C-1CCA-4970-814E-0AAC35CF6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3216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B9C4-D375-465E-8EA2-89609EEB5853}" type="datetimeFigureOut">
              <a:rPr lang="cs-CZ" smtClean="0"/>
              <a:t>18.1.2015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85C-1CCA-4970-814E-0AAC35CF6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0442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B9C4-D375-465E-8EA2-89609EEB5853}" type="datetimeFigureOut">
              <a:rPr lang="cs-CZ" smtClean="0"/>
              <a:t>18.1.2015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85C-1CCA-4970-814E-0AAC35CF6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23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B9C4-D375-465E-8EA2-89609EEB5853}" type="datetimeFigureOut">
              <a:rPr lang="cs-CZ" smtClean="0"/>
              <a:t>18.1.2015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85C-1CCA-4970-814E-0AAC35CF6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1517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B9C4-D375-465E-8EA2-89609EEB5853}" type="datetimeFigureOut">
              <a:rPr lang="cs-CZ" smtClean="0"/>
              <a:t>18.1.2015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85C-1CCA-4970-814E-0AAC35CF6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236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B9C4-D375-465E-8EA2-89609EEB5853}" type="datetimeFigureOut">
              <a:rPr lang="cs-CZ" smtClean="0"/>
              <a:t>18.1.2015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85C-1CCA-4970-814E-0AAC35CF6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7897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B9C4-D375-465E-8EA2-89609EEB5853}" type="datetimeFigureOut">
              <a:rPr lang="cs-CZ" smtClean="0"/>
              <a:t>18.1.2015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85C-1CCA-4970-814E-0AAC35CF6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61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B9C4-D375-465E-8EA2-89609EEB5853}" type="datetimeFigureOut">
              <a:rPr lang="cs-CZ" smtClean="0"/>
              <a:t>18.1.2015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85C-1CCA-4970-814E-0AAC35CF6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2092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B9C4-D375-465E-8EA2-89609EEB5853}" type="datetimeFigureOut">
              <a:rPr lang="cs-CZ" smtClean="0"/>
              <a:t>18.1.2015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85C-1CCA-4970-814E-0AAC35CF6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801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6B9C4-D375-465E-8EA2-89609EEB5853}" type="datetimeFigureOut">
              <a:rPr lang="cs-CZ" smtClean="0"/>
              <a:t>18.1.2015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F5C85C-1CCA-4970-814E-0AAC35CF6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6941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6B9C4-D375-465E-8EA2-89609EEB5853}" type="datetimeFigureOut">
              <a:rPr lang="cs-CZ" smtClean="0"/>
              <a:t>18.1.2015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F5C85C-1CCA-4970-814E-0AAC35CF675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300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ischlerova1@seznam.cz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" y="0"/>
            <a:ext cx="9153372" cy="6845602"/>
          </a:xfr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Autofit/>
          </a:bodyPr>
          <a:lstStyle/>
          <a:p>
            <a:r>
              <a:rPr lang="cs-CZ" sz="13800" b="1" i="1" dirty="0" smtClean="0">
                <a:latin typeface="Chiller" panose="04020404031007020602" pitchFamily="82" charset="0"/>
              </a:rPr>
              <a:t>LETNÍ ŠKOLY</a:t>
            </a:r>
            <a:endParaRPr lang="cs-CZ" sz="13800" b="1" i="1" dirty="0">
              <a:latin typeface="Chiller" panose="04020404031007020602" pitchFamily="82" charset="0"/>
            </a:endParaRPr>
          </a:p>
        </p:txBody>
      </p:sp>
      <p:sp>
        <p:nvSpPr>
          <p:cNvPr id="6" name="Podnadpis 2"/>
          <p:cNvSpPr txBox="1">
            <a:spLocks/>
          </p:cNvSpPr>
          <p:nvPr/>
        </p:nvSpPr>
        <p:spPr>
          <a:xfrm>
            <a:off x="2627784" y="6165304"/>
            <a:ext cx="6400800" cy="5536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cs-CZ" sz="2400" dirty="0" smtClean="0">
                <a:latin typeface="Comic Sans MS" panose="030F0702030302020204" pitchFamily="66" charset="0"/>
              </a:rPr>
              <a:t>Zpracovala: Markéta Tischlerová</a:t>
            </a:r>
            <a:endParaRPr lang="cs-CZ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76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"/>
            <a:ext cx="9153372" cy="684560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 smtClean="0">
                <a:latin typeface="Comic Sans MS" panose="030F0702030302020204" pitchFamily="66" charset="0"/>
              </a:rPr>
              <a:t>VÝHODY A NEVÝHODY</a:t>
            </a:r>
          </a:p>
          <a:p>
            <a:r>
              <a:rPr lang="cs-CZ" sz="2800" dirty="0" smtClean="0">
                <a:latin typeface="Comic Sans MS" panose="030F0702030302020204" pitchFamily="66" charset="0"/>
              </a:rPr>
              <a:t>Výhody: </a:t>
            </a:r>
          </a:p>
          <a:p>
            <a:pPr lvl="1"/>
            <a:r>
              <a:rPr lang="cs-CZ" sz="2400" dirty="0" smtClean="0">
                <a:latin typeface="Comic Sans MS" panose="030F0702030302020204" pitchFamily="66" charset="0"/>
              </a:rPr>
              <a:t>kompletní proškolení a zažití aktivit</a:t>
            </a:r>
          </a:p>
          <a:p>
            <a:pPr lvl="1"/>
            <a:r>
              <a:rPr lang="cs-CZ" sz="2400" dirty="0" smtClean="0">
                <a:latin typeface="Comic Sans MS" panose="030F0702030302020204" pitchFamily="66" charset="0"/>
              </a:rPr>
              <a:t>Skvělé prožití 14 dní</a:t>
            </a:r>
          </a:p>
          <a:p>
            <a:pPr lvl="1"/>
            <a:r>
              <a:rPr lang="cs-CZ" sz="2400" dirty="0" smtClean="0">
                <a:latin typeface="Comic Sans MS" panose="030F0702030302020204" pitchFamily="66" charset="0"/>
              </a:rPr>
              <a:t>Člověk je hned po absolvování schopen plně trénovat</a:t>
            </a:r>
          </a:p>
          <a:p>
            <a:pPr lvl="1"/>
            <a:r>
              <a:rPr lang="cs-CZ" sz="2400" dirty="0" smtClean="0">
                <a:latin typeface="Comic Sans MS" panose="030F0702030302020204" pitchFamily="66" charset="0"/>
              </a:rPr>
              <a:t>Máte člověka k ruce, aby Vám pomohl s dětmi</a:t>
            </a:r>
          </a:p>
          <a:p>
            <a:pPr lvl="1"/>
            <a:r>
              <a:rPr lang="cs-CZ" sz="2400" dirty="0" smtClean="0">
                <a:latin typeface="Comic Sans MS" panose="030F0702030302020204" pitchFamily="66" charset="0"/>
              </a:rPr>
              <a:t>Pro 3 účastníky z okresu je LŠ hrazena</a:t>
            </a:r>
          </a:p>
          <a:p>
            <a:r>
              <a:rPr lang="cs-CZ" sz="2800" dirty="0" smtClean="0">
                <a:latin typeface="Comic Sans MS" panose="030F0702030302020204" pitchFamily="66" charset="0"/>
              </a:rPr>
              <a:t>Nevýhody</a:t>
            </a:r>
            <a:r>
              <a:rPr lang="cs-CZ" dirty="0" smtClean="0">
                <a:latin typeface="Comic Sans MS" panose="030F0702030302020204" pitchFamily="66" charset="0"/>
              </a:rPr>
              <a:t>:</a:t>
            </a:r>
          </a:p>
          <a:p>
            <a:pPr lvl="1"/>
            <a:r>
              <a:rPr lang="cs-CZ" sz="2400" dirty="0" smtClean="0">
                <a:latin typeface="Comic Sans MS" panose="030F0702030302020204" pitchFamily="66" charset="0"/>
              </a:rPr>
              <a:t>Je to na druhém konci republiky (nutná vlastní doprava) – možnost zajistit dopravu z OSH</a:t>
            </a:r>
          </a:p>
          <a:p>
            <a:pPr lvl="1"/>
            <a:r>
              <a:rPr lang="cs-CZ" sz="2400" dirty="0" smtClean="0">
                <a:latin typeface="Comic Sans MS" panose="030F0702030302020204" pitchFamily="66" charset="0"/>
              </a:rPr>
              <a:t>Pokud člověk „maturitu“ nesloží kvalifikaci </a:t>
            </a:r>
            <a:r>
              <a:rPr lang="cs-CZ" sz="2400" dirty="0" smtClean="0">
                <a:latin typeface="Comic Sans MS" panose="030F0702030302020204" pitchFamily="66" charset="0"/>
              </a:rPr>
              <a:t>nedostane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846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144" y="0"/>
            <a:ext cx="3394472" cy="4525963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796136" cy="434710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4576" y="3888432"/>
            <a:ext cx="3959424" cy="296956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98" y="3347762"/>
            <a:ext cx="5193673" cy="3591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10" y="2204864"/>
            <a:ext cx="6990627" cy="4653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6661" y="0"/>
            <a:ext cx="5207339" cy="694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7848" cy="3545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29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"/>
            <a:ext cx="9153372" cy="684560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332656"/>
            <a:ext cx="8640960" cy="6336704"/>
          </a:xfrm>
        </p:spPr>
        <p:txBody>
          <a:bodyPr/>
          <a:lstStyle/>
          <a:p>
            <a:pPr marL="0" indent="0" algn="ctr">
              <a:buNone/>
            </a:pPr>
            <a:r>
              <a:rPr lang="cs-CZ" sz="4400" dirty="0" smtClean="0">
                <a:latin typeface="Comic Sans MS" panose="030F0702030302020204" pitchFamily="66" charset="0"/>
              </a:rPr>
              <a:t>PROGRAM V RÁMCI OSH</a:t>
            </a:r>
          </a:p>
          <a:p>
            <a:pPr marL="0" indent="0">
              <a:buNone/>
            </a:pPr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Starostka OSH Helena Fiedlerová uvolní každý rok určitou částku na pokrytí LETNÍCH ŠKOL ISNTRUKTORŮ</a:t>
            </a:r>
          </a:p>
          <a:p>
            <a:pPr marL="0" indent="0">
              <a:buNone/>
            </a:pPr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V případě zájmu se po vyhlášení grantu na daný rok obraťte na </a:t>
            </a:r>
            <a:r>
              <a:rPr lang="cs-CZ" b="1" dirty="0" smtClean="0">
                <a:latin typeface="Comic Sans MS" panose="030F0702030302020204" pitchFamily="66" charset="0"/>
              </a:rPr>
              <a:t>Markétu </a:t>
            </a:r>
            <a:r>
              <a:rPr lang="cs-CZ" b="1" dirty="0" err="1" smtClean="0">
                <a:latin typeface="Comic Sans MS" panose="030F0702030302020204" pitchFamily="66" charset="0"/>
              </a:rPr>
              <a:t>Tischlerovou</a:t>
            </a:r>
            <a:r>
              <a:rPr lang="cs-CZ" b="1" dirty="0" smtClean="0">
                <a:latin typeface="Comic Sans MS" panose="030F0702030302020204" pitchFamily="66" charset="0"/>
              </a:rPr>
              <a:t> </a:t>
            </a:r>
            <a:r>
              <a:rPr lang="cs-CZ" dirty="0" smtClean="0">
                <a:latin typeface="Comic Sans MS" panose="030F0702030302020204" pitchFamily="66" charset="0"/>
              </a:rPr>
              <a:t>(</a:t>
            </a:r>
            <a:r>
              <a:rPr lang="cs-CZ" dirty="0" smtClean="0">
                <a:latin typeface="Comic Sans MS" panose="030F0702030302020204" pitchFamily="66" charset="0"/>
                <a:hlinkClick r:id="rId4"/>
              </a:rPr>
              <a:t>tischlerova1@seznam.cz</a:t>
            </a:r>
            <a:r>
              <a:rPr lang="cs-CZ" dirty="0" smtClean="0">
                <a:latin typeface="Comic Sans MS" panose="030F0702030302020204" pitchFamily="66" charset="0"/>
              </a:rPr>
              <a:t>, 606 054 649), která má program Letních </a:t>
            </a:r>
            <a:r>
              <a:rPr lang="cs-CZ" smtClean="0">
                <a:latin typeface="Comic Sans MS" panose="030F0702030302020204" pitchFamily="66" charset="0"/>
              </a:rPr>
              <a:t>škol </a:t>
            </a:r>
            <a:r>
              <a:rPr lang="cs-CZ" smtClean="0">
                <a:latin typeface="Comic Sans MS" panose="030F0702030302020204" pitchFamily="66" charset="0"/>
              </a:rPr>
              <a:t>instruktorů na </a:t>
            </a:r>
            <a:r>
              <a:rPr lang="cs-CZ" dirty="0" smtClean="0">
                <a:latin typeface="Comic Sans MS" panose="030F0702030302020204" pitchFamily="66" charset="0"/>
              </a:rPr>
              <a:t>starosti.</a:t>
            </a:r>
          </a:p>
          <a:p>
            <a:pPr marL="0" indent="0">
              <a:buNone/>
            </a:pPr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2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68" y="332656"/>
            <a:ext cx="9142175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378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"/>
            <a:ext cx="9153372" cy="684560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633670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cs-CZ" sz="4000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O CO SE VLASTNĚ JEDNÁ?</a:t>
            </a:r>
          </a:p>
          <a:p>
            <a:endParaRPr lang="cs-CZ" b="1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14-denní program </a:t>
            </a:r>
            <a:r>
              <a:rPr lang="cs-CZ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pro děti ve věku od           </a:t>
            </a:r>
            <a:r>
              <a:rPr lang="cs-CZ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14 – 18 let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Zisk </a:t>
            </a:r>
            <a:r>
              <a:rPr lang="cs-CZ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MINIMA III., VEDOUCÍHO II</a:t>
            </a:r>
            <a:r>
              <a:rPr lang="cs-CZ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. </a:t>
            </a:r>
            <a:endParaRPr lang="cs-CZ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cs-CZ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Dopoledne přednášky, odpoledne praktická cvičení 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Během celé školy soutěže s odměnami</a:t>
            </a:r>
          </a:p>
          <a:p>
            <a:pPr>
              <a:lnSpc>
                <a:spcPct val="150000"/>
              </a:lnSpc>
            </a:pPr>
            <a:r>
              <a:rPr lang="cs-CZ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Rozdělení do </a:t>
            </a:r>
            <a:r>
              <a:rPr lang="cs-CZ" b="1" dirty="0" smtClean="0">
                <a:latin typeface="Comic Sans MS" panose="030F0702030302020204" pitchFamily="66" charset="0"/>
                <a:cs typeface="Times New Roman" panose="02020603050405020304" pitchFamily="18" charset="0"/>
              </a:rPr>
              <a:t>družstev</a:t>
            </a:r>
          </a:p>
          <a:p>
            <a:endParaRPr lang="cs-CZ" dirty="0" smtClean="0"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90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960" y="-12576"/>
            <a:ext cx="3502040" cy="465313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328" y="2878540"/>
            <a:ext cx="6004468" cy="4002978"/>
          </a:xfrm>
          <a:prstGeom prst="rect">
            <a:avLst/>
          </a:prstGeom>
        </p:spPr>
      </p:pic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683559" cy="3789039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88" y="2878540"/>
            <a:ext cx="3165816" cy="3979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46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300192" cy="4200128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0"/>
            <a:ext cx="3203848" cy="4509120"/>
          </a:xfr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45" y="3476034"/>
            <a:ext cx="5107155" cy="340477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623" y="3933055"/>
            <a:ext cx="4508051" cy="3005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223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398"/>
            <a:ext cx="9153372" cy="684560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76672"/>
            <a:ext cx="8784976" cy="61206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sz="4000" b="1" dirty="0" smtClean="0">
                <a:latin typeface="Comic Sans MS" panose="030F0702030302020204" pitchFamily="66" charset="0"/>
              </a:rPr>
              <a:t>PROGRAM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b="1" dirty="0" smtClean="0">
                <a:latin typeface="Comic Sans MS" panose="030F0702030302020204" pitchFamily="66" charset="0"/>
              </a:rPr>
              <a:t>2- 3 dny v přírodě 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Seznámení s pravidly </a:t>
            </a:r>
            <a:r>
              <a:rPr lang="cs-CZ" b="1" dirty="0" smtClean="0">
                <a:latin typeface="Comic Sans MS" panose="030F0702030302020204" pitchFamily="66" charset="0"/>
              </a:rPr>
              <a:t>HRY PLAMEN</a:t>
            </a:r>
            <a:endParaRPr lang="cs-CZ" b="1" dirty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Praktické zažití všech disciplín dětí i dorostu</a:t>
            </a:r>
          </a:p>
          <a:p>
            <a:r>
              <a:rPr lang="cs-CZ" dirty="0" smtClean="0">
                <a:latin typeface="Comic Sans MS" panose="030F0702030302020204" pitchFamily="66" charset="0"/>
              </a:rPr>
              <a:t>Sestavování programu pro letní tábor (děti od 3 do 14 let)</a:t>
            </a:r>
          </a:p>
          <a:p>
            <a:r>
              <a:rPr lang="cs-CZ" b="1" dirty="0" smtClean="0">
                <a:latin typeface="Comic Sans MS" panose="030F0702030302020204" pitchFamily="66" charset="0"/>
              </a:rPr>
              <a:t>Soutěže</a:t>
            </a:r>
            <a:r>
              <a:rPr lang="cs-CZ" dirty="0" smtClean="0">
                <a:latin typeface="Comic Sans MS" panose="030F0702030302020204" pitchFamily="66" charset="0"/>
              </a:rPr>
              <a:t> o ceny a o celková pořadí</a:t>
            </a:r>
          </a:p>
          <a:p>
            <a:r>
              <a:rPr lang="cs-CZ" b="1" dirty="0" smtClean="0">
                <a:latin typeface="Comic Sans MS" panose="030F0702030302020204" pitchFamily="66" charset="0"/>
              </a:rPr>
              <a:t>Taneční</a:t>
            </a:r>
            <a:r>
              <a:rPr lang="cs-CZ" dirty="0" smtClean="0">
                <a:latin typeface="Comic Sans MS" panose="030F0702030302020204" pitchFamily="66" charset="0"/>
              </a:rPr>
              <a:t>, </a:t>
            </a:r>
            <a:r>
              <a:rPr lang="cs-CZ" dirty="0" smtClean="0">
                <a:latin typeface="Comic Sans MS" panose="030F0702030302020204" pitchFamily="66" charset="0"/>
              </a:rPr>
              <a:t>volejbalové </a:t>
            </a:r>
            <a:r>
              <a:rPr lang="cs-CZ" b="1" dirty="0" smtClean="0">
                <a:latin typeface="Comic Sans MS" panose="030F0702030302020204" pitchFamily="66" charset="0"/>
              </a:rPr>
              <a:t>turnaje</a:t>
            </a:r>
            <a:r>
              <a:rPr lang="cs-CZ" dirty="0" smtClean="0">
                <a:latin typeface="Comic Sans MS" panose="030F0702030302020204" pitchFamily="66" charset="0"/>
              </a:rPr>
              <a:t>, logické hry</a:t>
            </a:r>
          </a:p>
          <a:p>
            <a:r>
              <a:rPr lang="cs-CZ" b="1" dirty="0" smtClean="0">
                <a:latin typeface="Comic Sans MS" panose="030F0702030302020204" pitchFamily="66" charset="0"/>
              </a:rPr>
              <a:t>Cvičení</a:t>
            </a:r>
            <a:r>
              <a:rPr lang="cs-CZ" dirty="0" smtClean="0">
                <a:latin typeface="Comic Sans MS" panose="030F0702030302020204" pitchFamily="66" charset="0"/>
              </a:rPr>
              <a:t> zručnosti, vytrvalosti, </a:t>
            </a:r>
            <a:r>
              <a:rPr lang="cs-CZ" dirty="0" err="1" smtClean="0">
                <a:latin typeface="Comic Sans MS" panose="030F0702030302020204" pitchFamily="66" charset="0"/>
              </a:rPr>
              <a:t>atd</a:t>
            </a:r>
            <a:r>
              <a:rPr lang="cs-CZ" dirty="0" smtClean="0">
                <a:latin typeface="Comic Sans MS" panose="030F0702030302020204" pitchFamily="66" charset="0"/>
              </a:rPr>
              <a:t>…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81407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16"/>
            <a:ext cx="5328084" cy="35520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379" y="3449960"/>
            <a:ext cx="5112060" cy="340804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244" y="3272942"/>
            <a:ext cx="5377586" cy="3585058"/>
          </a:xfrm>
          <a:prstGeom prst="rect">
            <a:avLst/>
          </a:prstGeom>
        </p:spPr>
      </p:pic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938" y="24230"/>
            <a:ext cx="5683560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4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6452" y="-1635"/>
            <a:ext cx="5177548" cy="3883161"/>
          </a:xfr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225" y="2996952"/>
            <a:ext cx="3003798" cy="4005064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8167" y="3429000"/>
            <a:ext cx="4561814" cy="342136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73865" cy="342900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" y="2659561"/>
            <a:ext cx="3148830" cy="4198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55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72" y="14033"/>
            <a:ext cx="9153372" cy="6845602"/>
          </a:xfrm>
          <a:prstGeom prst="rect">
            <a:avLst/>
          </a:prstGeom>
        </p:spPr>
      </p:pic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404664"/>
            <a:ext cx="8784976" cy="61926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000" b="1" dirty="0" smtClean="0">
                <a:latin typeface="Comic Sans MS" panose="030F0702030302020204" pitchFamily="66" charset="0"/>
              </a:rPr>
              <a:t>ZAKONČENÍ</a:t>
            </a:r>
          </a:p>
          <a:p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Na konci se skládá </a:t>
            </a:r>
            <a:r>
              <a:rPr lang="cs-CZ" b="1" dirty="0" smtClean="0">
                <a:latin typeface="Comic Sans MS" panose="030F0702030302020204" pitchFamily="66" charset="0"/>
              </a:rPr>
              <a:t>„maturita“ </a:t>
            </a:r>
            <a:r>
              <a:rPr lang="cs-CZ" dirty="0" smtClean="0">
                <a:latin typeface="Comic Sans MS" panose="030F0702030302020204" pitchFamily="66" charset="0"/>
              </a:rPr>
              <a:t>(200 otázek, ke kterým může mít člověk po celou dobu všechny své poznámky, knihy </a:t>
            </a:r>
            <a:r>
              <a:rPr lang="cs-CZ" dirty="0" err="1" smtClean="0">
                <a:latin typeface="Comic Sans MS" panose="030F0702030302020204" pitchFamily="66" charset="0"/>
              </a:rPr>
              <a:t>atd</a:t>
            </a:r>
            <a:r>
              <a:rPr lang="cs-CZ" dirty="0" smtClean="0">
                <a:latin typeface="Comic Sans MS" panose="030F0702030302020204" pitchFamily="66" charset="0"/>
              </a:rPr>
              <a:t>…)</a:t>
            </a:r>
            <a:endParaRPr lang="cs-CZ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cs-CZ" dirty="0" smtClean="0">
              <a:latin typeface="Comic Sans MS" panose="030F0702030302020204" pitchFamily="66" charset="0"/>
            </a:endParaRPr>
          </a:p>
          <a:p>
            <a:r>
              <a:rPr lang="cs-CZ" dirty="0" smtClean="0">
                <a:latin typeface="Comic Sans MS" panose="030F0702030302020204" pitchFamily="66" charset="0"/>
              </a:rPr>
              <a:t>Další den je po </a:t>
            </a:r>
            <a:r>
              <a:rPr lang="cs-CZ" b="1" dirty="0" smtClean="0">
                <a:latin typeface="Comic Sans MS" panose="030F0702030302020204" pitchFamily="66" charset="0"/>
              </a:rPr>
              <a:t>„plese“ </a:t>
            </a:r>
            <a:r>
              <a:rPr lang="cs-CZ" dirty="0" smtClean="0">
                <a:latin typeface="Comic Sans MS" panose="030F0702030302020204" pitchFamily="66" charset="0"/>
              </a:rPr>
              <a:t>skládám půlnoční slib na vlajku a slavnostní zakončení celé letní školy instruktorů</a:t>
            </a:r>
            <a:endParaRPr lang="cs-CZ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5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</TotalTime>
  <Words>258</Words>
  <Application>Microsoft Office PowerPoint</Application>
  <PresentationFormat>Předvádění na obrazovce (4:3)</PresentationFormat>
  <Paragraphs>38</Paragraphs>
  <Slides>13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14" baseType="lpstr">
      <vt:lpstr>Motiv systému Office</vt:lpstr>
      <vt:lpstr>LETNÍ ŠKOLY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LETNÍ ŠKOLY</dc:title>
  <dc:creator>Uživatel</dc:creator>
  <cp:lastModifiedBy>Uživatel</cp:lastModifiedBy>
  <cp:revision>10</cp:revision>
  <dcterms:created xsi:type="dcterms:W3CDTF">2014-08-06T16:35:39Z</dcterms:created>
  <dcterms:modified xsi:type="dcterms:W3CDTF">2015-01-18T12:23:06Z</dcterms:modified>
</cp:coreProperties>
</file>