
<file path=[Content_Types].xml><?xml version="1.0" encoding="utf-8"?>
<Types xmlns="http://schemas.openxmlformats.org/package/2006/content-types">
  <Default Extension="bin" ContentType="application/vnd.openxmlformats-officedocument.oleObject"/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2" r:id="rId7"/>
    <p:sldId id="264" r:id="rId8"/>
    <p:sldId id="265" r:id="rId9"/>
    <p:sldId id="263" r:id="rId10"/>
    <p:sldId id="266" r:id="rId11"/>
    <p:sldId id="267" r:id="rId12"/>
    <p:sldId id="261" r:id="rId13"/>
    <p:sldId id="268" r:id="rId14"/>
    <p:sldId id="269" r:id="rId15"/>
    <p:sldId id="270" r:id="rId16"/>
    <p:sldId id="271" r:id="rId17"/>
    <p:sldId id="274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1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5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8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package" Target="../embeddings/Microsoft_Word_Document1.docx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package" Target="../embeddings/Microsoft_Word_Document.docx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182F21-8807-2B0D-C519-026911B7D1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1838" y="861646"/>
            <a:ext cx="10518287" cy="5213839"/>
          </a:xfrm>
        </p:spPr>
        <p:txBody>
          <a:bodyPr>
            <a:noAutofit/>
          </a:bodyPr>
          <a:lstStyle/>
          <a:p>
            <a:pPr algn="ctr"/>
            <a:r>
              <a:rPr lang="cs-CZ" sz="8000" b="1" dirty="0"/>
              <a:t>Volební valné hromady a dokumenty s tím spojené</a:t>
            </a:r>
          </a:p>
        </p:txBody>
      </p:sp>
    </p:spTree>
    <p:extLst>
      <p:ext uri="{BB962C8B-B14F-4D97-AF65-F5344CB8AC3E}">
        <p14:creationId xmlns:p14="http://schemas.microsoft.com/office/powerpoint/2010/main" val="36586777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A7383A-37BD-A94F-597F-978D34657A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>
            <a:extLst>
              <a:ext uri="{FF2B5EF4-FFF2-40B4-BE49-F238E27FC236}">
                <a16:creationId xmlns:a16="http://schemas.microsoft.com/office/drawing/2014/main" id="{64136DA7-9658-81EF-0205-645AD2BC9C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3087" y="7323"/>
            <a:ext cx="9525825" cy="6843353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C2EDF2A2-C277-CB72-EC14-15E900088ACE}"/>
              </a:ext>
            </a:extLst>
          </p:cNvPr>
          <p:cNvSpPr txBox="1"/>
          <p:nvPr/>
        </p:nvSpPr>
        <p:spPr>
          <a:xfrm>
            <a:off x="3915507" y="3428999"/>
            <a:ext cx="1582616" cy="83099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FF0000"/>
                </a:solidFill>
              </a:rPr>
              <a:t>Vyplňte do evidenčního čísla v příloze registračního listu SDH</a:t>
            </a:r>
          </a:p>
        </p:txBody>
      </p:sp>
      <p:cxnSp>
        <p:nvCxnSpPr>
          <p:cNvPr id="4" name="Přímá spojnice se šipkou 3">
            <a:extLst>
              <a:ext uri="{FF2B5EF4-FFF2-40B4-BE49-F238E27FC236}">
                <a16:creationId xmlns:a16="http://schemas.microsoft.com/office/drawing/2014/main" id="{A435DA43-9580-16C7-3FCB-2AE7558F0ACB}"/>
              </a:ext>
            </a:extLst>
          </p:cNvPr>
          <p:cNvCxnSpPr/>
          <p:nvPr/>
        </p:nvCxnSpPr>
        <p:spPr>
          <a:xfrm flipH="1">
            <a:off x="2989385" y="3610708"/>
            <a:ext cx="914400" cy="49236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12200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5B958D-B23B-AB46-E8FB-8167F340C0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obsah 2">
            <a:extLst>
              <a:ext uri="{FF2B5EF4-FFF2-40B4-BE49-F238E27FC236}">
                <a16:creationId xmlns:a16="http://schemas.microsoft.com/office/drawing/2014/main" id="{01E6667C-7D09-E930-AE65-5114E69D20B9}"/>
              </a:ext>
            </a:extLst>
          </p:cNvPr>
          <p:cNvSpPr txBox="1">
            <a:spLocks/>
          </p:cNvSpPr>
          <p:nvPr/>
        </p:nvSpPr>
        <p:spPr>
          <a:xfrm>
            <a:off x="1787387" y="175081"/>
            <a:ext cx="8617226" cy="47321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cs-CZ" sz="3600" b="1" dirty="0">
                <a:solidFill>
                  <a:srgbClr val="FFFF00"/>
                </a:solidFill>
              </a:rPr>
              <a:t>Výpis z usnesení valné hromady SDH</a:t>
            </a:r>
            <a:endParaRPr lang="cs-CZ" sz="3600" dirty="0"/>
          </a:p>
        </p:txBody>
      </p:sp>
      <p:graphicFrame>
        <p:nvGraphicFramePr>
          <p:cNvPr id="2" name="Objekt 1">
            <a:extLst>
              <a:ext uri="{FF2B5EF4-FFF2-40B4-BE49-F238E27FC236}">
                <a16:creationId xmlns:a16="http://schemas.microsoft.com/office/drawing/2014/main" id="{7DCEFAC1-6272-3BFA-AB94-D1294CD2FD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6468646"/>
              </p:ext>
            </p:extLst>
          </p:nvPr>
        </p:nvGraphicFramePr>
        <p:xfrm>
          <a:off x="240817" y="771391"/>
          <a:ext cx="4221852" cy="60517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746651" imgH="8237677" progId="Word.Document.8">
                  <p:embed/>
                </p:oleObj>
              </mc:Choice>
              <mc:Fallback>
                <p:oleObj name="Document" r:id="rId2" imgW="5746651" imgH="8237677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40817" y="771391"/>
                        <a:ext cx="4221852" cy="605173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>
            <a:extLst>
              <a:ext uri="{FF2B5EF4-FFF2-40B4-BE49-F238E27FC236}">
                <a16:creationId xmlns:a16="http://schemas.microsoft.com/office/drawing/2014/main" id="{E80010ED-4407-28EE-3BA9-FC4FE38F5A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5659742"/>
              </p:ext>
            </p:extLst>
          </p:nvPr>
        </p:nvGraphicFramePr>
        <p:xfrm>
          <a:off x="7400577" y="1890346"/>
          <a:ext cx="3924696" cy="49327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4" imgW="5746651" imgH="8471329" progId="Word.Document.12">
                  <p:embed/>
                </p:oleObj>
              </mc:Choice>
              <mc:Fallback>
                <p:oleObj name="Document" r:id="rId4" imgW="5746651" imgH="8471329" progId="Word.Document.12">
                  <p:embed/>
                  <p:pic>
                    <p:nvPicPr>
                      <p:cNvPr id="2" name="Objekt 1">
                        <a:extLst>
                          <a:ext uri="{FF2B5EF4-FFF2-40B4-BE49-F238E27FC236}">
                            <a16:creationId xmlns:a16="http://schemas.microsoft.com/office/drawing/2014/main" id="{A7B2BCC7-9A85-A713-E49A-B449AC1320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400577" y="1890346"/>
                        <a:ext cx="3924696" cy="493278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Šipka: doprava 9">
            <a:extLst>
              <a:ext uri="{FF2B5EF4-FFF2-40B4-BE49-F238E27FC236}">
                <a16:creationId xmlns:a16="http://schemas.microsoft.com/office/drawing/2014/main" id="{49BAC50F-4CED-DAB3-4591-4B0FAB2701E8}"/>
              </a:ext>
            </a:extLst>
          </p:cNvPr>
          <p:cNvSpPr/>
          <p:nvPr/>
        </p:nvSpPr>
        <p:spPr>
          <a:xfrm rot="9275059">
            <a:off x="1381414" y="2008482"/>
            <a:ext cx="4878032" cy="338351"/>
          </a:xfrm>
          <a:prstGeom prst="rightArrow">
            <a:avLst>
              <a:gd name="adj1" fmla="val 50000"/>
              <a:gd name="adj2" fmla="val 14588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87A068B7-4ED6-9770-C8C7-50B06C67A6BF}"/>
              </a:ext>
            </a:extLst>
          </p:cNvPr>
          <p:cNvSpPr txBox="1"/>
          <p:nvPr/>
        </p:nvSpPr>
        <p:spPr>
          <a:xfrm>
            <a:off x="6096000" y="853823"/>
            <a:ext cx="3812549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400" dirty="0"/>
              <a:t>Vyplňuje se bod z usnesení, ne bod programu !!!</a:t>
            </a:r>
          </a:p>
        </p:txBody>
      </p:sp>
    </p:spTree>
    <p:extLst>
      <p:ext uri="{BB962C8B-B14F-4D97-AF65-F5344CB8AC3E}">
        <p14:creationId xmlns:p14="http://schemas.microsoft.com/office/powerpoint/2010/main" val="10905126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B2700F-A1F5-9163-3099-BED8A70E8F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FF00"/>
                </a:solidFill>
              </a:rPr>
              <a:t>Jmenování 1. náměstka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174D69C-CD01-AEDE-777F-AF1F585D7A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809" y="1816751"/>
            <a:ext cx="5876192" cy="4742311"/>
          </a:xfrm>
        </p:spPr>
        <p:txBody>
          <a:bodyPr/>
          <a:lstStyle/>
          <a:p>
            <a:r>
              <a:rPr lang="cs-CZ" sz="3200" dirty="0"/>
              <a:t>Jmenuje starosta SDH/Okrsku ze zvolených náměstků</a:t>
            </a:r>
          </a:p>
          <a:p>
            <a:r>
              <a:rPr lang="cs-CZ" sz="3200" dirty="0"/>
              <a:t>do 14 dnů od konání Valné hromady SDH/Okrsku</a:t>
            </a:r>
          </a:p>
          <a:p>
            <a:r>
              <a:rPr lang="cs-CZ" sz="3200" dirty="0"/>
              <a:t>Jmenování je písemné</a:t>
            </a:r>
          </a:p>
          <a:p>
            <a:r>
              <a:rPr lang="cs-CZ" sz="3200" dirty="0"/>
              <a:t>Jmenování oznámí na nejbližším VV SDH/Okrsku </a:t>
            </a:r>
          </a:p>
          <a:p>
            <a:endParaRPr lang="cs-CZ" dirty="0"/>
          </a:p>
        </p:txBody>
      </p:sp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id="{0381DEE2-6130-ADA7-0453-DF29A430C7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1452215"/>
              </p:ext>
            </p:extLst>
          </p:nvPr>
        </p:nvGraphicFramePr>
        <p:xfrm>
          <a:off x="6748273" y="167788"/>
          <a:ext cx="5004816" cy="65320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746651" imgH="7501024" progId="Word.Document.8">
                  <p:embed/>
                </p:oleObj>
              </mc:Choice>
              <mc:Fallback>
                <p:oleObj name="Document" r:id="rId2" imgW="5746651" imgH="7501024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748273" y="167788"/>
                        <a:ext cx="5004816" cy="653209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193720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D020E1-B1F4-B7F9-2AD0-7F47E346DA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94A4E4-2267-F3C2-2853-D76EA49C6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6906" y="102129"/>
            <a:ext cx="9530861" cy="1456267"/>
          </a:xfrm>
        </p:spPr>
        <p:txBody>
          <a:bodyPr/>
          <a:lstStyle/>
          <a:p>
            <a:pPr algn="ctr"/>
            <a:r>
              <a:rPr lang="cs-CZ" b="1" dirty="0">
                <a:solidFill>
                  <a:srgbClr val="FFFF00"/>
                </a:solidFill>
              </a:rPr>
              <a:t>Souhlas se zápisem do spolkového rejstříku</a:t>
            </a:r>
            <a:br>
              <a:rPr lang="cs-CZ" b="1" dirty="0"/>
            </a:br>
            <a:r>
              <a:rPr lang="cs-CZ" b="1" dirty="0">
                <a:solidFill>
                  <a:srgbClr val="FF0000"/>
                </a:solidFill>
              </a:rPr>
              <a:t>úředně ověřené</a:t>
            </a:r>
          </a:p>
        </p:txBody>
      </p:sp>
      <p:graphicFrame>
        <p:nvGraphicFramePr>
          <p:cNvPr id="5" name="Objekt 4">
            <a:extLst>
              <a:ext uri="{FF2B5EF4-FFF2-40B4-BE49-F238E27FC236}">
                <a16:creationId xmlns:a16="http://schemas.microsoft.com/office/drawing/2014/main" id="{77652F5D-336C-BDA6-B59B-83C8F3FC2B5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8337104"/>
              </p:ext>
            </p:extLst>
          </p:nvPr>
        </p:nvGraphicFramePr>
        <p:xfrm>
          <a:off x="7826500" y="830262"/>
          <a:ext cx="3999154" cy="58378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746651" imgH="9266756" progId="Word.Document.8">
                  <p:embed/>
                </p:oleObj>
              </mc:Choice>
              <mc:Fallback>
                <p:oleObj name="Document" r:id="rId2" imgW="5746651" imgH="9266756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826500" y="830262"/>
                        <a:ext cx="3999154" cy="583787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>
            <a:extLst>
              <a:ext uri="{FF2B5EF4-FFF2-40B4-BE49-F238E27FC236}">
                <a16:creationId xmlns:a16="http://schemas.microsoft.com/office/drawing/2014/main" id="{8C9F201D-9940-27D7-8F42-83F0B47C61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5427681"/>
              </p:ext>
            </p:extLst>
          </p:nvPr>
        </p:nvGraphicFramePr>
        <p:xfrm>
          <a:off x="232450" y="892136"/>
          <a:ext cx="3882350" cy="5791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4" imgW="5746651" imgH="9266756" progId="Word.Document.8">
                  <p:embed/>
                </p:oleObj>
              </mc:Choice>
              <mc:Fallback>
                <p:oleObj name="Document" r:id="rId4" imgW="5746651" imgH="9266756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32450" y="892136"/>
                        <a:ext cx="3882350" cy="5791306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10CC2CD9-1348-4393-3563-FD41AC00B5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673" y="1847242"/>
            <a:ext cx="2795954" cy="414367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3200" dirty="0"/>
              <a:t>ODEVZDÁVÁ</a:t>
            </a:r>
          </a:p>
          <a:p>
            <a:pPr marL="0" indent="0" algn="ctr">
              <a:buNone/>
            </a:pPr>
            <a:r>
              <a:rPr lang="cs-CZ" sz="3200" dirty="0"/>
              <a:t>STAROSTA I</a:t>
            </a:r>
          </a:p>
          <a:p>
            <a:pPr marL="0" indent="0" algn="ctr">
              <a:buNone/>
            </a:pPr>
            <a:r>
              <a:rPr lang="cs-CZ" sz="3200" dirty="0"/>
              <a:t>1. NÁMĚSTEK</a:t>
            </a:r>
          </a:p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187815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F9EB16-F6E8-DC2D-31C0-B4C43683DF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5A8DCF-4E48-333D-CDF7-6BD32402E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4962" y="1110762"/>
            <a:ext cx="6093067" cy="2318238"/>
          </a:xfrm>
        </p:spPr>
        <p:txBody>
          <a:bodyPr/>
          <a:lstStyle/>
          <a:p>
            <a:r>
              <a:rPr lang="cs-CZ" b="1" dirty="0">
                <a:solidFill>
                  <a:srgbClr val="FFFF00"/>
                </a:solidFill>
              </a:rPr>
              <a:t>PLNÁ MOC K ZASTUPOVÁNÍ</a:t>
            </a:r>
            <a:br>
              <a:rPr lang="cs-CZ" b="1" dirty="0">
                <a:solidFill>
                  <a:srgbClr val="FFFF00"/>
                </a:solidFill>
              </a:rPr>
            </a:br>
            <a:endParaRPr lang="cs-CZ" b="1" dirty="0">
              <a:solidFill>
                <a:srgbClr val="FFFF00"/>
              </a:solidFill>
            </a:endParaRPr>
          </a:p>
        </p:txBody>
      </p:sp>
      <p:graphicFrame>
        <p:nvGraphicFramePr>
          <p:cNvPr id="5" name="Objekt 4">
            <a:extLst>
              <a:ext uri="{FF2B5EF4-FFF2-40B4-BE49-F238E27FC236}">
                <a16:creationId xmlns:a16="http://schemas.microsoft.com/office/drawing/2014/main" id="{CDE4A4D1-FD0E-F6D6-5472-6773944F05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3038236"/>
              </p:ext>
            </p:extLst>
          </p:nvPr>
        </p:nvGraphicFramePr>
        <p:xfrm>
          <a:off x="6881445" y="92573"/>
          <a:ext cx="5090746" cy="66728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746651" imgH="8589237" progId="Word.Document.12">
                  <p:embed/>
                </p:oleObj>
              </mc:Choice>
              <mc:Fallback>
                <p:oleObj name="Document" r:id="rId2" imgW="5746651" imgH="858923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881445" y="92573"/>
                        <a:ext cx="5090746" cy="6672854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ovéPole 5">
            <a:extLst>
              <a:ext uri="{FF2B5EF4-FFF2-40B4-BE49-F238E27FC236}">
                <a16:creationId xmlns:a16="http://schemas.microsoft.com/office/drawing/2014/main" id="{C2E01B78-B13C-820F-8660-850130195FA9}"/>
              </a:ext>
            </a:extLst>
          </p:cNvPr>
          <p:cNvSpPr txBox="1"/>
          <p:nvPr/>
        </p:nvSpPr>
        <p:spPr>
          <a:xfrm>
            <a:off x="6919546" y="6128265"/>
            <a:ext cx="1406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PODPIS</a:t>
            </a:r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D9C825B9-103B-BE90-8DE2-6E5DF48E57E4}"/>
              </a:ext>
            </a:extLst>
          </p:cNvPr>
          <p:cNvSpPr txBox="1">
            <a:spLocks/>
          </p:cNvSpPr>
          <p:nvPr/>
        </p:nvSpPr>
        <p:spPr>
          <a:xfrm>
            <a:off x="424962" y="2963008"/>
            <a:ext cx="6093067" cy="2318238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571500" indent="-571500">
              <a:buFontTx/>
              <a:buChar char="-"/>
            </a:pPr>
            <a:r>
              <a:rPr lang="cs-CZ" b="1" cap="none" dirty="0">
                <a:solidFill>
                  <a:srgbClr val="FFFF00"/>
                </a:solidFill>
              </a:rPr>
              <a:t>neověřuje se</a:t>
            </a:r>
          </a:p>
          <a:p>
            <a:pPr marL="571500" indent="-571500">
              <a:buFontTx/>
              <a:buChar char="-"/>
            </a:pPr>
            <a:r>
              <a:rPr lang="cs-CZ" b="1" cap="none" dirty="0">
                <a:solidFill>
                  <a:srgbClr val="FFFF00"/>
                </a:solidFill>
              </a:rPr>
              <a:t>slouží ke zplnomocnění pracovnice kanceláře SH ČMS pro vložení změn z valných hromad do rejstříku.</a:t>
            </a:r>
            <a:br>
              <a:rPr lang="cs-CZ" b="1" cap="none" dirty="0">
                <a:solidFill>
                  <a:srgbClr val="FFFF00"/>
                </a:solidFill>
              </a:rPr>
            </a:br>
            <a:endParaRPr lang="cs-CZ" b="1" cap="none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01880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B94049-6B76-FC9D-A1BA-28921C910D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47B27D-601B-D83A-E832-8300F618E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7790" y="149850"/>
            <a:ext cx="10266364" cy="1380012"/>
          </a:xfrm>
        </p:spPr>
        <p:txBody>
          <a:bodyPr>
            <a:normAutofit/>
          </a:bodyPr>
          <a:lstStyle/>
          <a:p>
            <a:pPr algn="ctr"/>
            <a:r>
              <a:rPr lang="cs-CZ" b="1" dirty="0"/>
              <a:t>Dokumenty k odevzdání po valné hromadě SDH</a:t>
            </a:r>
            <a:br>
              <a:rPr lang="cs-CZ" b="1" dirty="0"/>
            </a:br>
            <a:r>
              <a:rPr lang="cs-CZ" b="1" dirty="0"/>
              <a:t>souhrn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B016B67-DB8D-247D-EE17-ECF7F48C19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808" y="1271501"/>
            <a:ext cx="11667391" cy="52875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b="1" dirty="0">
                <a:solidFill>
                  <a:srgbClr val="FFFF00"/>
                </a:solidFill>
              </a:rPr>
              <a:t>Zpráva o valné hromadě SDH</a:t>
            </a:r>
          </a:p>
          <a:p>
            <a:pPr marL="0" indent="0">
              <a:buNone/>
            </a:pPr>
            <a:r>
              <a:rPr lang="cs-CZ" sz="3200" b="1" dirty="0">
                <a:solidFill>
                  <a:srgbClr val="FFFF00"/>
                </a:solidFill>
              </a:rPr>
              <a:t>3x Příloha k registračnímu listu SDH</a:t>
            </a:r>
          </a:p>
          <a:p>
            <a:pPr marL="0" indent="0">
              <a:buNone/>
            </a:pPr>
            <a:r>
              <a:rPr lang="cs-CZ" sz="3200" b="1" dirty="0">
                <a:solidFill>
                  <a:srgbClr val="FFFF00"/>
                </a:solidFill>
              </a:rPr>
              <a:t>Výpis z usnesení valné hromady SDH</a:t>
            </a:r>
          </a:p>
          <a:p>
            <a:pPr marL="0" indent="0">
              <a:buNone/>
            </a:pPr>
            <a:r>
              <a:rPr lang="cs-CZ" sz="3200" b="1" dirty="0">
                <a:solidFill>
                  <a:srgbClr val="FFFF00"/>
                </a:solidFill>
              </a:rPr>
              <a:t>Jmenování 1. náměstka </a:t>
            </a:r>
          </a:p>
          <a:p>
            <a:pPr marL="0" indent="0">
              <a:buNone/>
            </a:pPr>
            <a:r>
              <a:rPr lang="cs-CZ" sz="3200" b="1" dirty="0">
                <a:solidFill>
                  <a:srgbClr val="FFFF00"/>
                </a:solidFill>
              </a:rPr>
              <a:t>Souhlas se zápisem do spolkového rejstříku – starosta</a:t>
            </a:r>
          </a:p>
          <a:p>
            <a:pPr marL="0" indent="0">
              <a:buNone/>
            </a:pPr>
            <a:r>
              <a:rPr lang="cs-CZ" sz="3200" b="1" dirty="0">
                <a:solidFill>
                  <a:srgbClr val="FFFF00"/>
                </a:solidFill>
              </a:rPr>
              <a:t>Souhlas se zápisem do spolkového rejstříku – 1. náměstek</a:t>
            </a:r>
            <a:endParaRPr lang="cs-CZ" sz="3200" dirty="0"/>
          </a:p>
          <a:p>
            <a:pPr marL="0" indent="0">
              <a:buNone/>
            </a:pPr>
            <a:r>
              <a:rPr lang="cs-CZ" sz="3200" b="1" dirty="0">
                <a:solidFill>
                  <a:srgbClr val="FFFF00"/>
                </a:solidFill>
              </a:rPr>
              <a:t>Plná moc k zastupování</a:t>
            </a:r>
            <a:endParaRPr lang="cs-CZ" sz="3200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61594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D78019-3744-0ACF-C08A-AA13547DF8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35DDE1-8ADC-DBAE-4ABA-065C3A6E9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7791" y="149850"/>
            <a:ext cx="9343172" cy="1573442"/>
          </a:xfrm>
        </p:spPr>
        <p:txBody>
          <a:bodyPr>
            <a:normAutofit/>
          </a:bodyPr>
          <a:lstStyle/>
          <a:p>
            <a:pPr algn="ctr"/>
            <a:r>
              <a:rPr lang="cs-CZ" b="1" dirty="0"/>
              <a:t>Dokumenty k odevzdání po valné hromadě okrsku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5AE3A4-56E3-9EAB-DBD8-BE84D9947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808" y="1271501"/>
            <a:ext cx="11667391" cy="52875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b="1" dirty="0">
                <a:solidFill>
                  <a:srgbClr val="FFFF00"/>
                </a:solidFill>
              </a:rPr>
              <a:t>Zpráva o valné hromadě OKRSKU</a:t>
            </a:r>
          </a:p>
          <a:p>
            <a:pPr marL="0" indent="0">
              <a:buNone/>
            </a:pPr>
            <a:r>
              <a:rPr lang="cs-CZ" sz="3200" b="1" dirty="0">
                <a:solidFill>
                  <a:srgbClr val="FFFF00"/>
                </a:solidFill>
              </a:rPr>
              <a:t>3x Příloha k registračnímu listu OKRSKU</a:t>
            </a:r>
          </a:p>
          <a:p>
            <a:pPr marL="0" indent="0">
              <a:buNone/>
            </a:pPr>
            <a:r>
              <a:rPr lang="cs-CZ" sz="3200" b="1" dirty="0">
                <a:solidFill>
                  <a:srgbClr val="FFFF00"/>
                </a:solidFill>
              </a:rPr>
              <a:t>Výpis z usnesení valné hromady OKRSKU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516280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CFDBD2-8574-8208-807A-B393AB3F9D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6E7F584-515E-CBEB-985A-F2B3A8F0E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3829" y="2092950"/>
            <a:ext cx="9343172" cy="1573442"/>
          </a:xfrm>
        </p:spPr>
        <p:txBody>
          <a:bodyPr>
            <a:normAutofit/>
          </a:bodyPr>
          <a:lstStyle/>
          <a:p>
            <a:pPr algn="ctr"/>
            <a:r>
              <a:rPr lang="cs-CZ" b="1" dirty="0"/>
              <a:t>Od 1.1.2026 se zvedá cena průkazu člena na 15 Kč</a:t>
            </a:r>
          </a:p>
        </p:txBody>
      </p:sp>
    </p:spTree>
    <p:extLst>
      <p:ext uri="{BB962C8B-B14F-4D97-AF65-F5344CB8AC3E}">
        <p14:creationId xmlns:p14="http://schemas.microsoft.com/office/powerpoint/2010/main" val="5302759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323DE4-F1EF-5649-79E5-FFFEC549D3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826C6B-DE71-579D-3655-0A3AC4834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4414" y="2145704"/>
            <a:ext cx="9343172" cy="1573442"/>
          </a:xfrm>
        </p:spPr>
        <p:txBody>
          <a:bodyPr>
            <a:normAutofit/>
          </a:bodyPr>
          <a:lstStyle/>
          <a:p>
            <a:pPr algn="ctr"/>
            <a:r>
              <a:rPr lang="cs-CZ" b="1" dirty="0"/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3548951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B58AD3-85D3-ACDC-A251-81868662A8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D564FE-328C-FDF0-935E-D958EE330A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1534" y="854765"/>
            <a:ext cx="10518287" cy="4077720"/>
          </a:xfrm>
        </p:spPr>
        <p:txBody>
          <a:bodyPr>
            <a:noAutofit/>
          </a:bodyPr>
          <a:lstStyle/>
          <a:p>
            <a:pPr algn="ctr"/>
            <a:r>
              <a:rPr lang="cs-CZ" sz="6600" b="1" dirty="0"/>
              <a:t>Konání valných hromad sborů                                      1.12.2025 – 31.1.2026</a:t>
            </a:r>
          </a:p>
        </p:txBody>
      </p:sp>
    </p:spTree>
    <p:extLst>
      <p:ext uri="{BB962C8B-B14F-4D97-AF65-F5344CB8AC3E}">
        <p14:creationId xmlns:p14="http://schemas.microsoft.com/office/powerpoint/2010/main" val="2590816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8E8C4C-923D-223B-5333-97836CEBE4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A45449-C401-766D-9C3E-7635DD68C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79513"/>
            <a:ext cx="10131425" cy="1222514"/>
          </a:xfrm>
        </p:spPr>
        <p:txBody>
          <a:bodyPr/>
          <a:lstStyle/>
          <a:p>
            <a:r>
              <a:rPr lang="cs-CZ" cap="none" dirty="0"/>
              <a:t>Program valné hromady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59D3A96-E6BF-7924-5B02-C01526DA5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8938" y="934279"/>
            <a:ext cx="11649807" cy="5724938"/>
          </a:xfrm>
        </p:spPr>
        <p:txBody>
          <a:bodyPr>
            <a:normAutofit/>
          </a:bodyPr>
          <a:lstStyle/>
          <a:p>
            <a:r>
              <a:rPr lang="cs-CZ" sz="2400" dirty="0"/>
              <a:t>1) Zahájení a přivítání hostů </a:t>
            </a:r>
          </a:p>
          <a:p>
            <a:r>
              <a:rPr lang="cs-CZ" sz="2400" dirty="0"/>
              <a:t>2) Volba mandátové, volební a návrhové komise (tříčlenné)</a:t>
            </a:r>
          </a:p>
          <a:p>
            <a:r>
              <a:rPr lang="cs-CZ" sz="2400" dirty="0"/>
              <a:t>3) Volba zapisovatele a ověřovatelů zápisu (1 zapisovatel + 2 ověřovatelé)</a:t>
            </a:r>
          </a:p>
          <a:p>
            <a:r>
              <a:rPr lang="cs-CZ" sz="2400" dirty="0"/>
              <a:t>4) Zpráva o činnosti za daný rok, případně za volební období 				</a:t>
            </a:r>
          </a:p>
          <a:p>
            <a:r>
              <a:rPr lang="cs-CZ" sz="2400" dirty="0"/>
              <a:t>5) Zpráva o hospodaření, účetní uzávěrka za daný rok 					</a:t>
            </a:r>
          </a:p>
          <a:p>
            <a:r>
              <a:rPr lang="cs-CZ" sz="2400" dirty="0"/>
              <a:t>6) Zpráva revizora 															</a:t>
            </a:r>
          </a:p>
          <a:p>
            <a:r>
              <a:rPr lang="cs-CZ" sz="2400" dirty="0"/>
              <a:t>7) Návrh plánu činnosti na další rok 										</a:t>
            </a:r>
          </a:p>
          <a:p>
            <a:r>
              <a:rPr lang="pl-PL" sz="2400" dirty="0"/>
              <a:t>8) Návrh rozpočtu na další rok 												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97326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CEA0951-7C57-109A-F28D-24EAEA8FB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109" y="934279"/>
            <a:ext cx="11579468" cy="5724938"/>
          </a:xfrm>
        </p:spPr>
        <p:txBody>
          <a:bodyPr>
            <a:normAutofit/>
          </a:bodyPr>
          <a:lstStyle/>
          <a:p>
            <a:r>
              <a:rPr lang="cs-CZ" sz="2400" dirty="0"/>
              <a:t>10) Volba Starosty SDH, jeho náměstků, velitele SDH a dalších členů VV SDH</a:t>
            </a:r>
          </a:p>
          <a:p>
            <a:r>
              <a:rPr lang="cs-CZ" sz="2400" dirty="0"/>
              <a:t>11) Schválení kandidátů na funkce v OSH, KSH a SH ČMS 	</a:t>
            </a:r>
          </a:p>
          <a:p>
            <a:r>
              <a:rPr lang="cs-CZ" sz="2400" dirty="0"/>
              <a:t>12) Diskuse (ocenění členů, přijetí nových členů apod.)  </a:t>
            </a:r>
          </a:p>
          <a:p>
            <a:r>
              <a:rPr lang="cs-CZ" sz="2400" dirty="0"/>
              <a:t>13) Volba zástupců sboru na valnou hromadu Okrsku </a:t>
            </a:r>
          </a:p>
          <a:p>
            <a:r>
              <a:rPr lang="cs-CZ" sz="2400" dirty="0"/>
              <a:t>14) Usnesení</a:t>
            </a:r>
          </a:p>
          <a:p>
            <a:r>
              <a:rPr lang="cs-CZ" sz="2400" dirty="0"/>
              <a:t>15) Závěr jednání </a:t>
            </a:r>
          </a:p>
        </p:txBody>
      </p:sp>
    </p:spTree>
    <p:extLst>
      <p:ext uri="{BB962C8B-B14F-4D97-AF65-F5344CB8AC3E}">
        <p14:creationId xmlns:p14="http://schemas.microsoft.com/office/powerpoint/2010/main" val="2005723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A87BA3-95BE-6528-41E0-01B59A090F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AE8F8C5-E36A-29F7-2A67-CACC6A5AA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6266" y="1090245"/>
            <a:ext cx="11579468" cy="44875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5400" dirty="0"/>
              <a:t>       Usnesení </a:t>
            </a:r>
          </a:p>
          <a:p>
            <a:pPr marL="0" indent="0">
              <a:buNone/>
            </a:pPr>
            <a:r>
              <a:rPr lang="cs-CZ" sz="5400" dirty="0"/>
              <a:t>  Valné hromady</a:t>
            </a:r>
          </a:p>
          <a:p>
            <a:pPr marL="0" indent="0">
              <a:buNone/>
            </a:pPr>
            <a:r>
              <a:rPr lang="cs-CZ" sz="5400" dirty="0"/>
              <a:t>   sboru/Okrsku</a:t>
            </a:r>
          </a:p>
        </p:txBody>
      </p:sp>
      <p:graphicFrame>
        <p:nvGraphicFramePr>
          <p:cNvPr id="2" name="Objekt 1">
            <a:extLst>
              <a:ext uri="{FF2B5EF4-FFF2-40B4-BE49-F238E27FC236}">
                <a16:creationId xmlns:a16="http://schemas.microsoft.com/office/drawing/2014/main" id="{A7B2BCC7-9A85-A713-E49A-B449AC1320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0734105"/>
              </p:ext>
            </p:extLst>
          </p:nvPr>
        </p:nvGraphicFramePr>
        <p:xfrm>
          <a:off x="5732584" y="39736"/>
          <a:ext cx="5424854" cy="68182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746651" imgH="8471329" progId="Word.Document.12">
                  <p:embed/>
                </p:oleObj>
              </mc:Choice>
              <mc:Fallback>
                <p:oleObj name="Document" r:id="rId2" imgW="5746651" imgH="8471329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732584" y="39736"/>
                        <a:ext cx="5424854" cy="6818264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85941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C1B00F-CE88-8086-E252-D0C95B374C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5ECC3B-14C5-396D-EEFB-2FF59EE75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5906" y="310662"/>
            <a:ext cx="10131425" cy="3681046"/>
          </a:xfrm>
        </p:spPr>
        <p:txBody>
          <a:bodyPr>
            <a:normAutofit fontScale="90000"/>
          </a:bodyPr>
          <a:lstStyle/>
          <a:p>
            <a:pPr algn="ctr"/>
            <a:r>
              <a:rPr lang="cs-CZ" sz="5400" dirty="0"/>
              <a:t>Odevzdání dokumentů </a:t>
            </a:r>
            <a:br>
              <a:rPr lang="cs-CZ" sz="5400" dirty="0"/>
            </a:br>
            <a:r>
              <a:rPr lang="cs-CZ" sz="5400" dirty="0"/>
              <a:t>z valné hromady SDH</a:t>
            </a:r>
            <a:br>
              <a:rPr lang="cs-CZ" sz="5400" b="1" dirty="0"/>
            </a:br>
            <a:r>
              <a:rPr lang="cs-CZ" sz="5400" b="1" dirty="0">
                <a:solidFill>
                  <a:srgbClr val="FFFF00"/>
                </a:solidFill>
              </a:rPr>
              <a:t>nejpozději do 3 týdnů </a:t>
            </a:r>
            <a:br>
              <a:rPr lang="cs-CZ" sz="5400" b="1" dirty="0"/>
            </a:br>
            <a:r>
              <a:rPr lang="cs-CZ" sz="5400" dirty="0"/>
              <a:t>po konání valné hromady</a:t>
            </a:r>
            <a:br>
              <a:rPr lang="cs-CZ" sz="5400" dirty="0"/>
            </a:br>
            <a:r>
              <a:rPr lang="cs-CZ" sz="5400" dirty="0"/>
              <a:t>do kanceláře OSH</a:t>
            </a:r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13F4DBAF-AFA2-0FAC-E152-917E35DF8F20}"/>
              </a:ext>
            </a:extLst>
          </p:cNvPr>
          <p:cNvSpPr txBox="1">
            <a:spLocks/>
          </p:cNvSpPr>
          <p:nvPr/>
        </p:nvSpPr>
        <p:spPr>
          <a:xfrm>
            <a:off x="685799" y="4390291"/>
            <a:ext cx="10471637" cy="215704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cs-CZ" sz="5400" b="1" dirty="0"/>
              <a:t>Odevzdání dokumentů z valné hromady OKRSKU</a:t>
            </a:r>
            <a:br>
              <a:rPr lang="cs-CZ" sz="5400" b="1" dirty="0"/>
            </a:br>
            <a:r>
              <a:rPr lang="cs-CZ" sz="5400" b="1" dirty="0">
                <a:solidFill>
                  <a:srgbClr val="FFFF00"/>
                </a:solidFill>
              </a:rPr>
              <a:t>nejpozději DO 4. </a:t>
            </a:r>
            <a:r>
              <a:rPr lang="cs-CZ" sz="5400" b="1" cap="none" dirty="0">
                <a:solidFill>
                  <a:srgbClr val="FFFF00"/>
                </a:solidFill>
              </a:rPr>
              <a:t>března </a:t>
            </a:r>
            <a:r>
              <a:rPr lang="cs-CZ" sz="5400" b="1" dirty="0">
                <a:solidFill>
                  <a:srgbClr val="FFFF00"/>
                </a:solidFill>
              </a:rPr>
              <a:t>2026 </a:t>
            </a:r>
            <a:br>
              <a:rPr lang="cs-CZ" sz="5400" b="1" dirty="0"/>
            </a:br>
            <a:r>
              <a:rPr lang="cs-CZ" sz="5400" b="1" dirty="0"/>
              <a:t>do kanceláře OSH</a:t>
            </a:r>
          </a:p>
        </p:txBody>
      </p:sp>
    </p:spTree>
    <p:extLst>
      <p:ext uri="{BB962C8B-B14F-4D97-AF65-F5344CB8AC3E}">
        <p14:creationId xmlns:p14="http://schemas.microsoft.com/office/powerpoint/2010/main" val="16272322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525AF6-E002-1F6D-FA09-E6B384B50A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FBBB62-32D7-4C84-8B06-CC3A873E1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7790" y="149850"/>
            <a:ext cx="10131425" cy="972563"/>
          </a:xfrm>
        </p:spPr>
        <p:txBody>
          <a:bodyPr/>
          <a:lstStyle/>
          <a:p>
            <a:r>
              <a:rPr lang="cs-CZ" b="1" dirty="0"/>
              <a:t>Dokumenty k odevzdání po valné hromadě SDH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F59992E-159D-679E-02AF-D8D1F254F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808" y="1271501"/>
            <a:ext cx="11667391" cy="52875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b="1" dirty="0">
                <a:solidFill>
                  <a:srgbClr val="FFFF00"/>
                </a:solidFill>
              </a:rPr>
              <a:t>ZPRÁVA O VALNÉ HROMADĚ SDH</a:t>
            </a:r>
          </a:p>
          <a:p>
            <a:pPr marL="0" indent="0">
              <a:buNone/>
            </a:pPr>
            <a:r>
              <a:rPr lang="cs-CZ" sz="3200" i="1" dirty="0"/>
              <a:t>- Starosta SDH doplní do zprávy 1 pověřeného člena SDH k účasti na Okresním shromáždění představitelů</a:t>
            </a:r>
          </a:p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59350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7FE886-6480-B3DD-95A4-05745C0C86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id="{7CA9AF2D-46BF-3F9C-F265-6DF3B62444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4242765"/>
              </p:ext>
            </p:extLst>
          </p:nvPr>
        </p:nvGraphicFramePr>
        <p:xfrm>
          <a:off x="717825" y="0"/>
          <a:ext cx="4977297" cy="68690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6088203" imgH="9639237" progId="Excel.Sheet.8">
                  <p:embed/>
                </p:oleObj>
              </mc:Choice>
              <mc:Fallback>
                <p:oleObj name="Worksheet" r:id="rId2" imgW="6088203" imgH="9639237" progId="Excel.Sheet.8">
                  <p:embed/>
                  <p:pic>
                    <p:nvPicPr>
                      <p:cNvPr id="4" name="Objekt 3">
                        <a:extLst>
                          <a:ext uri="{FF2B5EF4-FFF2-40B4-BE49-F238E27FC236}">
                            <a16:creationId xmlns:a16="http://schemas.microsoft.com/office/drawing/2014/main" id="{CAFA39EF-E9B6-B486-FAAE-0CDA0BE8943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17825" y="0"/>
                        <a:ext cx="4977297" cy="6869022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>
            <a:extLst>
              <a:ext uri="{FF2B5EF4-FFF2-40B4-BE49-F238E27FC236}">
                <a16:creationId xmlns:a16="http://schemas.microsoft.com/office/drawing/2014/main" id="{7278ED4E-C0F7-1FD2-332E-B1C4F98F3B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6708981"/>
              </p:ext>
            </p:extLst>
          </p:nvPr>
        </p:nvGraphicFramePr>
        <p:xfrm>
          <a:off x="6649069" y="-1"/>
          <a:ext cx="4751113" cy="681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5974222" imgH="9090739" progId="Excel.Sheet.8">
                  <p:embed/>
                </p:oleObj>
              </mc:Choice>
              <mc:Fallback>
                <p:oleObj name="Worksheet" r:id="rId4" imgW="5974222" imgH="9090739" progId="Excel.Shee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649069" y="-1"/>
                        <a:ext cx="4751113" cy="681802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45985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BC3540-1DEE-EC64-07B5-A9E8CDB3E2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3A808D4-B204-0B7E-5E50-CE1A0E494F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610" y="5516216"/>
            <a:ext cx="10386391" cy="119231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r>
              <a:rPr lang="cs-CZ" sz="3200" i="1" dirty="0"/>
              <a:t>1x se vrací potvrzená sboru, 1x pro OSH,1x pro kancelář SH ČMS</a:t>
            </a:r>
          </a:p>
          <a:p>
            <a:pPr marL="0" indent="0">
              <a:buNone/>
            </a:pPr>
            <a:endParaRPr lang="cs-CZ" dirty="0"/>
          </a:p>
        </p:txBody>
      </p:sp>
      <p:graphicFrame>
        <p:nvGraphicFramePr>
          <p:cNvPr id="7" name="Objekt 6">
            <a:extLst>
              <a:ext uri="{FF2B5EF4-FFF2-40B4-BE49-F238E27FC236}">
                <a16:creationId xmlns:a16="http://schemas.microsoft.com/office/drawing/2014/main" id="{CA4BE81D-C749-285B-2B88-118A85E58C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9164338"/>
              </p:ext>
            </p:extLst>
          </p:nvPr>
        </p:nvGraphicFramePr>
        <p:xfrm>
          <a:off x="407064" y="1055859"/>
          <a:ext cx="8316619" cy="4746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9319225" imgH="5318697" progId="Excel.Sheet.8">
                  <p:embed/>
                </p:oleObj>
              </mc:Choice>
              <mc:Fallback>
                <p:oleObj name="Worksheet" r:id="rId2" imgW="9319225" imgH="5318697" progId="Excel.Shee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07064" y="1055859"/>
                        <a:ext cx="8316619" cy="4746282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Zástupný obsah 2">
            <a:extLst>
              <a:ext uri="{FF2B5EF4-FFF2-40B4-BE49-F238E27FC236}">
                <a16:creationId xmlns:a16="http://schemas.microsoft.com/office/drawing/2014/main" id="{491C2F9B-3626-835A-C273-B19478134260}"/>
              </a:ext>
            </a:extLst>
          </p:cNvPr>
          <p:cNvSpPr txBox="1">
            <a:spLocks/>
          </p:cNvSpPr>
          <p:nvPr/>
        </p:nvSpPr>
        <p:spPr>
          <a:xfrm>
            <a:off x="1729409" y="298174"/>
            <a:ext cx="8617226" cy="47321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cs-CZ" sz="3600" b="1" dirty="0">
                <a:solidFill>
                  <a:srgbClr val="FFFF00"/>
                </a:solidFill>
              </a:rPr>
              <a:t>3x PŘÍLOHA K REGISTRAČNÍMU LISTU SDH</a:t>
            </a:r>
            <a:endParaRPr lang="cs-CZ" sz="3600" dirty="0"/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E84850DF-A4D3-6F54-CCE9-BCA9FE36C64B}"/>
              </a:ext>
            </a:extLst>
          </p:cNvPr>
          <p:cNvSpPr txBox="1">
            <a:spLocks/>
          </p:cNvSpPr>
          <p:nvPr/>
        </p:nvSpPr>
        <p:spPr>
          <a:xfrm>
            <a:off x="9389606" y="2237876"/>
            <a:ext cx="2395330" cy="15931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endParaRPr lang="cs-CZ" sz="3200" dirty="0"/>
          </a:p>
          <a:p>
            <a:pPr marL="0" indent="0">
              <a:buFont typeface="Arial"/>
              <a:buNone/>
            </a:pPr>
            <a:r>
              <a:rPr lang="cs-CZ" sz="3200" i="1" dirty="0"/>
              <a:t>3x originál !!</a:t>
            </a:r>
          </a:p>
          <a:p>
            <a:pPr marL="0" indent="0">
              <a:buFont typeface="Arial"/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92098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be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Metadata/LabelInfo.xml><?xml version="1.0" encoding="utf-8"?>
<clbl:labelList xmlns:clbl="http://schemas.microsoft.com/office/2020/mipLabelMetadata">
  <clbl:label id="{c8eddb31-ca59-47b4-aceb-732539ed590b}" enabled="1" method="Standard" siteId="{5874b827-1966-41df-a5b7-b79ec04dab64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{8E6DCD1A-CF07-4566-94E7-1C2B9639E829}TFb5ae2469-0bae-4978-b0e0-39dd046150ff9b2c107a-19d5227f1357</Template>
  <TotalTime>257</TotalTime>
  <Words>483</Words>
  <Application>Microsoft Office PowerPoint</Application>
  <PresentationFormat>Širokoúhlá obrazovka</PresentationFormat>
  <Paragraphs>60</Paragraphs>
  <Slides>18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Nebe</vt:lpstr>
      <vt:lpstr>Document</vt:lpstr>
      <vt:lpstr>Worksheet</vt:lpstr>
      <vt:lpstr>Volební valné hromady a dokumenty s tím spojené</vt:lpstr>
      <vt:lpstr>Konání valných hromad sborů                                      1.12.2025 – 31.1.2026</vt:lpstr>
      <vt:lpstr>Program valné hromady</vt:lpstr>
      <vt:lpstr>Prezentace aplikace PowerPoint</vt:lpstr>
      <vt:lpstr>Prezentace aplikace PowerPoint</vt:lpstr>
      <vt:lpstr>Odevzdání dokumentů  z valné hromady SDH nejpozději do 3 týdnů  po konání valné hromady do kanceláře OSH</vt:lpstr>
      <vt:lpstr>Dokumenty k odevzdání po valné hromadě SDH</vt:lpstr>
      <vt:lpstr>Prezentace aplikace PowerPoint</vt:lpstr>
      <vt:lpstr>Prezentace aplikace PowerPoint</vt:lpstr>
      <vt:lpstr>Prezentace aplikace PowerPoint</vt:lpstr>
      <vt:lpstr>Prezentace aplikace PowerPoint</vt:lpstr>
      <vt:lpstr>Jmenování 1. náměstka </vt:lpstr>
      <vt:lpstr>Souhlas se zápisem do spolkového rejstříku úředně ověřené</vt:lpstr>
      <vt:lpstr>PLNÁ MOC K ZASTUPOVÁNÍ </vt:lpstr>
      <vt:lpstr>Dokumenty k odevzdání po valné hromadě SDH souhrn</vt:lpstr>
      <vt:lpstr>Dokumenty k odevzdání po valné hromadě okrsku</vt:lpstr>
      <vt:lpstr>Od 1.1.2026 se zvedá cena průkazu člena na 15 Kč</vt:lpstr>
      <vt:lpstr>DĚKUJI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Libuše Tremlová</dc:creator>
  <cp:lastModifiedBy>Tremmelova, Libuse</cp:lastModifiedBy>
  <cp:revision>7</cp:revision>
  <dcterms:created xsi:type="dcterms:W3CDTF">2025-11-20T17:32:11Z</dcterms:created>
  <dcterms:modified xsi:type="dcterms:W3CDTF">2025-11-27T14:18:38Z</dcterms:modified>
</cp:coreProperties>
</file>